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09" r:id="rId5"/>
    <p:sldId id="306" r:id="rId6"/>
    <p:sldId id="311" r:id="rId7"/>
    <p:sldId id="296" r:id="rId8"/>
    <p:sldId id="287" r:id="rId9"/>
    <p:sldId id="313" r:id="rId10"/>
    <p:sldId id="312" r:id="rId11"/>
    <p:sldId id="268" r:id="rId12"/>
    <p:sldId id="304"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524" autoAdjust="0"/>
  </p:normalViewPr>
  <p:slideViewPr>
    <p:cSldViewPr snapToGrid="0">
      <p:cViewPr varScale="1">
        <p:scale>
          <a:sx n="82" d="100"/>
          <a:sy n="82" d="100"/>
        </p:scale>
        <p:origin x="557" y="7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7/1/2022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7/1/2022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IoT Project</a:t>
            </a:r>
            <a:br>
              <a:rPr lang="en-US" dirty="0"/>
            </a:br>
            <a:r>
              <a:rPr lang="en-US" sz="2800" u="sng" dirty="0"/>
              <a:t>Contactless Breakout</a:t>
            </a:r>
            <a:endParaRPr lang="en-US" dirty="0"/>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5"/>
            <a:ext cx="3937416" cy="1153077"/>
          </a:xfrm>
        </p:spPr>
        <p:txBody>
          <a:bodyPr>
            <a:normAutofit/>
          </a:bodyPr>
          <a:lstStyle/>
          <a:p>
            <a:r>
              <a:rPr lang="en-US" sz="2800" dirty="0"/>
              <a:t>Team Name</a:t>
            </a:r>
          </a:p>
          <a:p>
            <a:r>
              <a:rPr lang="en-US" sz="2400" b="1" dirty="0"/>
              <a:t>YYAT is Yet Another Team</a:t>
            </a:r>
            <a:endParaRPr lang="en-US" sz="2800" b="1" dirty="0"/>
          </a:p>
        </p:txBody>
      </p:sp>
      <p:pic>
        <p:nvPicPr>
          <p:cNvPr id="6" name="Picture Placeholder 5" descr="A picture containing text, electronics, circuit&#10;&#10;Description automatically generated">
            <a:extLst>
              <a:ext uri="{FF2B5EF4-FFF2-40B4-BE49-F238E27FC236}">
                <a16:creationId xmlns:a16="http://schemas.microsoft.com/office/drawing/2014/main" id="{41A1745A-52DA-D7A2-68DD-629C2E971BA1}"/>
              </a:ext>
            </a:extLst>
          </p:cNvPr>
          <p:cNvPicPr>
            <a:picLocks noGrp="1" noChangeAspect="1"/>
          </p:cNvPicPr>
          <p:nvPr>
            <p:ph type="pic" sz="quarter" idx="15"/>
          </p:nvPr>
        </p:nvPicPr>
        <p:blipFill>
          <a:blip r:embed="rId2"/>
          <a:srcRect l="19063" r="19063"/>
          <a:stretch>
            <a:fillRect/>
          </a:stretch>
        </p:blipFill>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230258"/>
            <a:ext cx="2743200" cy="2651760"/>
          </a:xfrm>
        </p:spPr>
        <p:txBody>
          <a:bodyPr>
            <a:normAutofit/>
          </a:bodyPr>
          <a:lstStyle/>
          <a:p>
            <a:r>
              <a:rPr lang="en-US" sz="2400" dirty="0"/>
              <a:t>Team YYAT is Yet Another Team</a:t>
            </a:r>
          </a:p>
          <a:p>
            <a:endParaRPr lang="en-US" sz="2400" dirty="0"/>
          </a:p>
          <a:p>
            <a:r>
              <a:rPr lang="en-US" sz="1600" dirty="0"/>
              <a:t>Divij – 2021101001</a:t>
            </a:r>
          </a:p>
          <a:p>
            <a:r>
              <a:rPr lang="en-US" sz="1600" dirty="0"/>
              <a:t>Ishwar – 2021101023</a:t>
            </a:r>
          </a:p>
          <a:p>
            <a:r>
              <a:rPr lang="en-US" sz="1600" dirty="0" err="1"/>
              <a:t>Vennam</a:t>
            </a:r>
            <a:r>
              <a:rPr lang="en-US" sz="1600" dirty="0"/>
              <a:t> – 2021101045</a:t>
            </a:r>
          </a:p>
          <a:p>
            <a:r>
              <a:rPr lang="en-US" sz="1600" dirty="0"/>
              <a:t>Bhargav - 2021101065</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t>Project Aim</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598870"/>
            <a:ext cx="4087368" cy="3178166"/>
          </a:xfrm>
        </p:spPr>
        <p:txBody>
          <a:bodyPr vert="horz" lIns="91440" tIns="45720" rIns="91440" bIns="45720" rtlCol="0" anchor="t">
            <a:normAutofit/>
          </a:bodyPr>
          <a:lstStyle/>
          <a:p>
            <a:r>
              <a:rPr lang="en-US" sz="1800" dirty="0"/>
              <a:t>The basic aim of the project is to play the game “Atari Breakout” with a contactless controller made using an ultrasonic sensor and esp32.</a:t>
            </a:r>
          </a:p>
          <a:p>
            <a:r>
              <a:rPr lang="en-US" sz="1800" dirty="0"/>
              <a:t>Further, the goal is to analyze all the data collected from the game to give instantaneous analysis of the game and store the records of high score for giving an overtime analysis of the current player’s performance.</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4" name="Picture Placeholder 13" descr="Graphical user interface, application&#10;&#10;Description automatically generated with medium confidence">
            <a:extLst>
              <a:ext uri="{FF2B5EF4-FFF2-40B4-BE49-F238E27FC236}">
                <a16:creationId xmlns:a16="http://schemas.microsoft.com/office/drawing/2014/main" id="{014D29FC-966F-AEC0-D77D-2B4E555737EE}"/>
              </a:ext>
            </a:extLst>
          </p:cNvPr>
          <p:cNvPicPr>
            <a:picLocks noGrp="1" noChangeAspect="1"/>
          </p:cNvPicPr>
          <p:nvPr>
            <p:ph type="pic" sz="quarter" idx="15"/>
          </p:nvPr>
        </p:nvPicPr>
        <p:blipFill>
          <a:blip r:embed="rId3"/>
          <a:srcRect t="7147" b="7147"/>
          <a:stretch>
            <a:fillRect/>
          </a:stretch>
        </p:blipFill>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304345"/>
            <a:ext cx="10058400" cy="565265"/>
          </a:xfrm>
        </p:spPr>
        <p:txBody>
          <a:bodyPr>
            <a:normAutofit fontScale="90000"/>
          </a:bodyPr>
          <a:lstStyle/>
          <a:p>
            <a:r>
              <a:rPr lang="en-US" dirty="0"/>
              <a:t>How this works?</a:t>
            </a:r>
            <a:br>
              <a:rPr lang="en-US" dirty="0"/>
            </a:br>
            <a:r>
              <a:rPr lang="en-US" dirty="0"/>
              <a:t>A basic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987491" y="2155369"/>
            <a:ext cx="2743200" cy="923731"/>
          </a:xfrm>
        </p:spPr>
        <p:txBody>
          <a:bodyPr vert="horz" lIns="91440" tIns="45720" rIns="91440" bIns="45720" rtlCol="0" anchor="t">
            <a:normAutofit/>
          </a:bodyPr>
          <a:lstStyle/>
          <a:p>
            <a:r>
              <a:rPr lang="en-US" dirty="0"/>
              <a:t>Ultrasonic sensor measures the distance of the hand/object being used by the user to play</a:t>
            </a:r>
          </a:p>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301177" y="2204731"/>
            <a:ext cx="2743200" cy="1126298"/>
          </a:xfrm>
        </p:spPr>
        <p:txBody>
          <a:bodyPr>
            <a:normAutofit fontScale="92500"/>
          </a:bodyPr>
          <a:lstStyle/>
          <a:p>
            <a:r>
              <a:rPr lang="en-US" dirty="0"/>
              <a:t>Arduino sets up webserver and serves game page on / and ultrasonic data is served on /data.txt. The game page is made with JavaScript.</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7614863" y="2204731"/>
            <a:ext cx="2743200" cy="1500494"/>
          </a:xfrm>
        </p:spPr>
        <p:txBody>
          <a:bodyPr>
            <a:normAutofit/>
          </a:bodyPr>
          <a:lstStyle/>
          <a:p>
            <a:r>
              <a:rPr lang="en-US" dirty="0"/>
              <a:t>The browser accesses the webpage and the webpage makes a get request to /data.txt through JavaScript to get the data and move the platform accordingly</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9" name="Content Placeholder 12">
            <a:extLst>
              <a:ext uri="{FF2B5EF4-FFF2-40B4-BE49-F238E27FC236}">
                <a16:creationId xmlns:a16="http://schemas.microsoft.com/office/drawing/2014/main" id="{5DD1AD79-C368-AEF1-030F-9F500DB164E0}"/>
              </a:ext>
            </a:extLst>
          </p:cNvPr>
          <p:cNvSpPr txBox="1">
            <a:spLocks/>
          </p:cNvSpPr>
          <p:nvPr/>
        </p:nvSpPr>
        <p:spPr>
          <a:xfrm>
            <a:off x="7614863" y="3997904"/>
            <a:ext cx="2743200" cy="2286000"/>
          </a:xfrm>
          <a:prstGeom prst="rect">
            <a:avLst/>
          </a:prstGeom>
        </p:spPr>
        <p:txBody>
          <a:bodyPr vert="horz" lIns="91440" tIns="45720" rIns="91440" bIns="45720" rtlCol="0">
            <a:norm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the game ends, the webpage posts data to the Arduino webserver on /</a:t>
            </a:r>
            <a:r>
              <a:rPr lang="en-US" dirty="0" err="1"/>
              <a:t>postdata</a:t>
            </a:r>
            <a:r>
              <a:rPr lang="en-US" dirty="0"/>
              <a:t> through JavaScript</a:t>
            </a:r>
          </a:p>
        </p:txBody>
      </p:sp>
      <p:sp>
        <p:nvSpPr>
          <p:cNvPr id="10" name="Content Placeholder 12">
            <a:extLst>
              <a:ext uri="{FF2B5EF4-FFF2-40B4-BE49-F238E27FC236}">
                <a16:creationId xmlns:a16="http://schemas.microsoft.com/office/drawing/2014/main" id="{9164582E-02C8-D3E3-3DC5-AE6B2F32B81C}"/>
              </a:ext>
            </a:extLst>
          </p:cNvPr>
          <p:cNvSpPr txBox="1">
            <a:spLocks/>
          </p:cNvSpPr>
          <p:nvPr/>
        </p:nvSpPr>
        <p:spPr>
          <a:xfrm>
            <a:off x="4301177" y="3997904"/>
            <a:ext cx="2743200" cy="2286000"/>
          </a:xfrm>
          <a:prstGeom prst="rect">
            <a:avLst/>
          </a:prstGeom>
        </p:spPr>
        <p:txBody>
          <a:bodyPr vert="horz" lIns="91440" tIns="45720" rIns="91440" bIns="45720" rtlCol="0">
            <a:norm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Arduino receives the data and posts it to oneM2M. We cannot post to oneM2M directly from the website because of CORS policy.</a:t>
            </a:r>
          </a:p>
          <a:p>
            <a:r>
              <a:rPr lang="en-US" dirty="0"/>
              <a:t>On end, the game returns the game ID.</a:t>
            </a:r>
          </a:p>
        </p:txBody>
      </p:sp>
      <p:sp>
        <p:nvSpPr>
          <p:cNvPr id="11" name="Content Placeholder 12">
            <a:extLst>
              <a:ext uri="{FF2B5EF4-FFF2-40B4-BE49-F238E27FC236}">
                <a16:creationId xmlns:a16="http://schemas.microsoft.com/office/drawing/2014/main" id="{72C620E1-AE02-BA76-306C-7FF708C6C035}"/>
              </a:ext>
            </a:extLst>
          </p:cNvPr>
          <p:cNvSpPr txBox="1">
            <a:spLocks/>
          </p:cNvSpPr>
          <p:nvPr/>
        </p:nvSpPr>
        <p:spPr>
          <a:xfrm>
            <a:off x="1066800" y="3997904"/>
            <a:ext cx="2743200" cy="2286000"/>
          </a:xfrm>
          <a:prstGeom prst="rect">
            <a:avLst/>
          </a:prstGeom>
        </p:spPr>
        <p:txBody>
          <a:bodyPr vert="horz" lIns="91440" tIns="45720" rIns="91440" bIns="45720" rtlCol="0">
            <a:norm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Now, the analysis page which is hosted on the flask server sends a get request to oneM2M given a game ID. The analysis page uses JavaScript to present the analytics (using </a:t>
            </a:r>
            <a:r>
              <a:rPr lang="en-US" dirty="0" err="1"/>
              <a:t>plotly</a:t>
            </a:r>
            <a:r>
              <a:rPr lang="en-US" dirty="0"/>
              <a:t> to create the required graphs)</a:t>
            </a:r>
          </a:p>
        </p:txBody>
      </p:sp>
      <p:pic>
        <p:nvPicPr>
          <p:cNvPr id="15" name="Picture 14" descr="A picture containing text, monitor, screen, light&#10;&#10;Description automatically generated">
            <a:extLst>
              <a:ext uri="{FF2B5EF4-FFF2-40B4-BE49-F238E27FC236}">
                <a16:creationId xmlns:a16="http://schemas.microsoft.com/office/drawing/2014/main" id="{1F653D2D-DE38-6826-1E93-7F374D546CDA}"/>
              </a:ext>
            </a:extLst>
          </p:cNvPr>
          <p:cNvPicPr>
            <a:picLocks noChangeAspect="1"/>
          </p:cNvPicPr>
          <p:nvPr/>
        </p:nvPicPr>
        <p:blipFill>
          <a:blip r:embed="rId2"/>
          <a:stretch>
            <a:fillRect/>
          </a:stretch>
        </p:blipFill>
        <p:spPr>
          <a:xfrm>
            <a:off x="3759639" y="2542833"/>
            <a:ext cx="512589" cy="390924"/>
          </a:xfrm>
          <a:prstGeom prst="rect">
            <a:avLst/>
          </a:prstGeom>
        </p:spPr>
      </p:pic>
      <p:pic>
        <p:nvPicPr>
          <p:cNvPr id="16" name="Picture 15" descr="A picture containing text, monitor, screen, light&#10;&#10;Description automatically generated">
            <a:extLst>
              <a:ext uri="{FF2B5EF4-FFF2-40B4-BE49-F238E27FC236}">
                <a16:creationId xmlns:a16="http://schemas.microsoft.com/office/drawing/2014/main" id="{5BDD3402-3CE6-814B-C91B-F7B21C92B4D9}"/>
              </a:ext>
            </a:extLst>
          </p:cNvPr>
          <p:cNvPicPr>
            <a:picLocks noChangeAspect="1"/>
          </p:cNvPicPr>
          <p:nvPr/>
        </p:nvPicPr>
        <p:blipFill>
          <a:blip r:embed="rId2"/>
          <a:stretch>
            <a:fillRect/>
          </a:stretch>
        </p:blipFill>
        <p:spPr>
          <a:xfrm>
            <a:off x="7073325" y="2542833"/>
            <a:ext cx="512589" cy="390924"/>
          </a:xfrm>
          <a:prstGeom prst="rect">
            <a:avLst/>
          </a:prstGeom>
        </p:spPr>
      </p:pic>
      <p:pic>
        <p:nvPicPr>
          <p:cNvPr id="17" name="Picture 16" descr="A picture containing text, monitor, screen, light&#10;&#10;Description automatically generated">
            <a:extLst>
              <a:ext uri="{FF2B5EF4-FFF2-40B4-BE49-F238E27FC236}">
                <a16:creationId xmlns:a16="http://schemas.microsoft.com/office/drawing/2014/main" id="{72BF2D3A-ACA0-E459-86A1-6559BCD93897}"/>
              </a:ext>
            </a:extLst>
          </p:cNvPr>
          <p:cNvPicPr>
            <a:picLocks noChangeAspect="1"/>
          </p:cNvPicPr>
          <p:nvPr/>
        </p:nvPicPr>
        <p:blipFill>
          <a:blip r:embed="rId2"/>
          <a:stretch>
            <a:fillRect/>
          </a:stretch>
        </p:blipFill>
        <p:spPr>
          <a:xfrm rot="5400000">
            <a:off x="8730168" y="3546148"/>
            <a:ext cx="512589" cy="390924"/>
          </a:xfrm>
          <a:prstGeom prst="rect">
            <a:avLst/>
          </a:prstGeom>
        </p:spPr>
      </p:pic>
      <p:pic>
        <p:nvPicPr>
          <p:cNvPr id="18" name="Picture 17" descr="A picture containing text, monitor, screen, light&#10;&#10;Description automatically generated">
            <a:extLst>
              <a:ext uri="{FF2B5EF4-FFF2-40B4-BE49-F238E27FC236}">
                <a16:creationId xmlns:a16="http://schemas.microsoft.com/office/drawing/2014/main" id="{5583FB3C-33DA-AEB4-29A1-30F559AC2F92}"/>
              </a:ext>
            </a:extLst>
          </p:cNvPr>
          <p:cNvPicPr>
            <a:picLocks noChangeAspect="1"/>
          </p:cNvPicPr>
          <p:nvPr/>
        </p:nvPicPr>
        <p:blipFill>
          <a:blip r:embed="rId2"/>
          <a:stretch>
            <a:fillRect/>
          </a:stretch>
        </p:blipFill>
        <p:spPr>
          <a:xfrm rot="10800000">
            <a:off x="7073325" y="4449591"/>
            <a:ext cx="512589" cy="390924"/>
          </a:xfrm>
          <a:prstGeom prst="rect">
            <a:avLst/>
          </a:prstGeom>
        </p:spPr>
      </p:pic>
      <p:pic>
        <p:nvPicPr>
          <p:cNvPr id="19" name="Picture 18" descr="A picture containing text, monitor, screen, light&#10;&#10;Description automatically generated">
            <a:extLst>
              <a:ext uri="{FF2B5EF4-FFF2-40B4-BE49-F238E27FC236}">
                <a16:creationId xmlns:a16="http://schemas.microsoft.com/office/drawing/2014/main" id="{E26A0378-882C-71A5-50B5-D186F82585BD}"/>
              </a:ext>
            </a:extLst>
          </p:cNvPr>
          <p:cNvPicPr>
            <a:picLocks noChangeAspect="1"/>
          </p:cNvPicPr>
          <p:nvPr/>
        </p:nvPicPr>
        <p:blipFill>
          <a:blip r:embed="rId2"/>
          <a:stretch>
            <a:fillRect/>
          </a:stretch>
        </p:blipFill>
        <p:spPr>
          <a:xfrm rot="10800000">
            <a:off x="3759638" y="4444402"/>
            <a:ext cx="512589" cy="390924"/>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248358"/>
            <a:ext cx="10058400" cy="565265"/>
          </a:xfrm>
        </p:spPr>
        <p:txBody>
          <a:bodyPr>
            <a:normAutofit/>
          </a:bodyPr>
          <a:lstStyle/>
          <a:p>
            <a:r>
              <a:rPr lang="en-US" dirty="0"/>
              <a:t>Features</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72390" y="2103609"/>
            <a:ext cx="4114800" cy="274320"/>
          </a:xfrm>
        </p:spPr>
        <p:txBody>
          <a:bodyPr/>
          <a:lstStyle/>
          <a:p>
            <a:r>
              <a:rPr lang="en-US" dirty="0"/>
              <a:t>Target user</a:t>
            </a:r>
          </a:p>
          <a:p>
            <a:endParaRPr lang="en-US" dirty="0"/>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2442424"/>
            <a:ext cx="4114800" cy="1074915"/>
          </a:xfrm>
        </p:spPr>
        <p:txBody>
          <a:bodyPr>
            <a:normAutofit/>
          </a:bodyPr>
          <a:lstStyle/>
          <a:p>
            <a:r>
              <a:rPr lang="en-US" dirty="0"/>
              <a:t>Since Atari breakout is a classic game enjoyed by all age groups alike, the age of the target user spans from child to elderly alike.</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028961"/>
            <a:ext cx="4114800" cy="274320"/>
          </a:xfrm>
        </p:spPr>
        <p:txBody>
          <a:bodyPr/>
          <a:lstStyle/>
          <a:p>
            <a:r>
              <a:rPr lang="en-US" dirty="0"/>
              <a:t>Cost</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436483"/>
            <a:ext cx="4114800" cy="1507886"/>
          </a:xfrm>
        </p:spPr>
        <p:txBody>
          <a:bodyPr>
            <a:normAutofit fontScale="92500"/>
          </a:bodyPr>
          <a:lstStyle/>
          <a:p>
            <a:r>
              <a:rPr lang="en-US" dirty="0"/>
              <a:t>Low cost since all it requires an esp32 and an ultrasonic sensor. The initial plan utilized multiple ultrasonic sensors for accurate measurement, but using filtering conditions and smoothing algorithms, we managed to implement it with only one ultrasonic sensor.</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16" name="Graphic 15" descr="Money outline">
            <a:extLst>
              <a:ext uri="{FF2B5EF4-FFF2-40B4-BE49-F238E27FC236}">
                <a16:creationId xmlns:a16="http://schemas.microsoft.com/office/drawing/2014/main" id="{41BCBBD1-ADD4-0C50-F017-FAA626E940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85653" y="1772368"/>
            <a:ext cx="731520" cy="731520"/>
          </a:xfrm>
          <a:prstGeom prst="rect">
            <a:avLst/>
          </a:prstGeom>
        </p:spPr>
      </p:pic>
      <p:grpSp>
        <p:nvGrpSpPr>
          <p:cNvPr id="24" name="Group 23">
            <a:extLst>
              <a:ext uri="{FF2B5EF4-FFF2-40B4-BE49-F238E27FC236}">
                <a16:creationId xmlns:a16="http://schemas.microsoft.com/office/drawing/2014/main" id="{2A95E0C9-E433-F58C-ECB6-E16863ACCC12}"/>
              </a:ext>
            </a:extLst>
          </p:cNvPr>
          <p:cNvGrpSpPr/>
          <p:nvPr/>
        </p:nvGrpSpPr>
        <p:grpSpPr>
          <a:xfrm>
            <a:off x="6420019" y="3977768"/>
            <a:ext cx="4034490" cy="1829260"/>
            <a:chOff x="1657183" y="4058357"/>
            <a:chExt cx="4034490" cy="1829260"/>
          </a:xfrm>
        </p:grpSpPr>
        <p:grpSp>
          <p:nvGrpSpPr>
            <p:cNvPr id="14" name="Group 13">
              <a:extLst>
                <a:ext uri="{FF2B5EF4-FFF2-40B4-BE49-F238E27FC236}">
                  <a16:creationId xmlns:a16="http://schemas.microsoft.com/office/drawing/2014/main" id="{4004AEEE-D2A0-35CF-6A6E-5C1B88E7C9E4}"/>
                </a:ext>
              </a:extLst>
            </p:cNvPr>
            <p:cNvGrpSpPr/>
            <p:nvPr/>
          </p:nvGrpSpPr>
          <p:grpSpPr>
            <a:xfrm>
              <a:off x="1657183" y="4223736"/>
              <a:ext cx="4034490" cy="1663881"/>
              <a:chOff x="6404811" y="3749121"/>
              <a:chExt cx="4114800" cy="1108789"/>
            </a:xfrm>
          </p:grpSpPr>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749121"/>
                <a:ext cx="4114800" cy="274320"/>
              </a:xfrm>
            </p:spPr>
            <p:txBody>
              <a:bodyPr/>
              <a:lstStyle/>
              <a:p>
                <a:r>
                  <a:rPr lang="en-US" dirty="0"/>
                  <a:t>Usability</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1" y="4126390"/>
                <a:ext cx="4114800" cy="731520"/>
              </a:xfrm>
            </p:spPr>
            <p:txBody>
              <a:bodyPr>
                <a:normAutofit/>
              </a:bodyPr>
              <a:lstStyle/>
              <a:p>
                <a:r>
                  <a:rPr lang="en-US" dirty="0"/>
                  <a:t>Players want an easy to use and involved interface. This device gives much more involvement with the game than traditional devices like keyboard/mouse.</a:t>
                </a:r>
              </a:p>
            </p:txBody>
          </p:sp>
        </p:grpSp>
        <p:pic>
          <p:nvPicPr>
            <p:cNvPr id="17" name="Graphic 16" descr="Tools outline">
              <a:extLst>
                <a:ext uri="{FF2B5EF4-FFF2-40B4-BE49-F238E27FC236}">
                  <a16:creationId xmlns:a16="http://schemas.microsoft.com/office/drawing/2014/main" id="{F37BD556-5B85-B888-E9AB-7E9F367EE47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2908" y="4058357"/>
              <a:ext cx="731520" cy="731520"/>
            </a:xfrm>
            <a:prstGeom prst="rect">
              <a:avLst/>
            </a:prstGeom>
          </p:spPr>
        </p:pic>
      </p:grpSp>
      <p:grpSp>
        <p:nvGrpSpPr>
          <p:cNvPr id="25" name="Group 24">
            <a:extLst>
              <a:ext uri="{FF2B5EF4-FFF2-40B4-BE49-F238E27FC236}">
                <a16:creationId xmlns:a16="http://schemas.microsoft.com/office/drawing/2014/main" id="{BB0CFF66-815F-5108-556C-2FF9778168DD}"/>
              </a:ext>
            </a:extLst>
          </p:cNvPr>
          <p:cNvGrpSpPr/>
          <p:nvPr/>
        </p:nvGrpSpPr>
        <p:grpSpPr>
          <a:xfrm>
            <a:off x="1657183" y="3492648"/>
            <a:ext cx="4144347" cy="2155342"/>
            <a:chOff x="6375264" y="4126359"/>
            <a:chExt cx="4144347" cy="2155342"/>
          </a:xfrm>
        </p:grpSpPr>
        <p:pic>
          <p:nvPicPr>
            <p:cNvPr id="18" name="Graphic 17" descr="Bar graph with upward trend outline">
              <a:extLst>
                <a:ext uri="{FF2B5EF4-FFF2-40B4-BE49-F238E27FC236}">
                  <a16:creationId xmlns:a16="http://schemas.microsoft.com/office/drawing/2014/main" id="{C1E8EE68-BFF2-7A4D-0915-2927F8E59C4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44840" y="4126359"/>
              <a:ext cx="731520" cy="731520"/>
            </a:xfrm>
            <a:prstGeom prst="rect">
              <a:avLst/>
            </a:prstGeom>
          </p:spPr>
        </p:pic>
        <p:sp>
          <p:nvSpPr>
            <p:cNvPr id="28" name="Content Placeholder 31">
              <a:extLst>
                <a:ext uri="{FF2B5EF4-FFF2-40B4-BE49-F238E27FC236}">
                  <a16:creationId xmlns:a16="http://schemas.microsoft.com/office/drawing/2014/main" id="{9A1BAF34-F060-F3FF-B6E8-3DE6A8A70119}"/>
                </a:ext>
              </a:extLst>
            </p:cNvPr>
            <p:cNvSpPr txBox="1">
              <a:spLocks/>
            </p:cNvSpPr>
            <p:nvPr/>
          </p:nvSpPr>
          <p:spPr>
            <a:xfrm>
              <a:off x="6404811" y="4252448"/>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Competitiveness</a:t>
              </a:r>
            </a:p>
            <a:p>
              <a:endParaRPr lang="en-US" dirty="0"/>
            </a:p>
          </p:txBody>
        </p:sp>
        <p:sp>
          <p:nvSpPr>
            <p:cNvPr id="29" name="Content Placeholder 30">
              <a:extLst>
                <a:ext uri="{FF2B5EF4-FFF2-40B4-BE49-F238E27FC236}">
                  <a16:creationId xmlns:a16="http://schemas.microsoft.com/office/drawing/2014/main" id="{42156630-352A-F914-CC82-F6631A2368EC}"/>
                </a:ext>
              </a:extLst>
            </p:cNvPr>
            <p:cNvSpPr txBox="1">
              <a:spLocks/>
            </p:cNvSpPr>
            <p:nvPr/>
          </p:nvSpPr>
          <p:spPr>
            <a:xfrm>
              <a:off x="6375264" y="4749002"/>
              <a:ext cx="4114800" cy="1532699"/>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analysis part of the game makes the game competitive to encourage players to try harder and climb the rankings. The score is not only affected by number of tiles broken but also the time to do so making the game highly competitive and fun.</a:t>
              </a:r>
            </a:p>
          </p:txBody>
        </p:sp>
      </p:grpSp>
      <p:pic>
        <p:nvPicPr>
          <p:cNvPr id="23" name="Picture 22" descr="Icon&#10;&#10;Description automatically generated">
            <a:extLst>
              <a:ext uri="{FF2B5EF4-FFF2-40B4-BE49-F238E27FC236}">
                <a16:creationId xmlns:a16="http://schemas.microsoft.com/office/drawing/2014/main" id="{0B08EF36-A4A8-FB4F-8CDD-A357C3825D10}"/>
              </a:ext>
            </a:extLst>
          </p:cNvPr>
          <p:cNvPicPr>
            <a:picLocks noChangeAspect="1"/>
          </p:cNvPicPr>
          <p:nvPr/>
        </p:nvPicPr>
        <p:blipFill>
          <a:blip r:embed="rId8"/>
          <a:stretch>
            <a:fillRect/>
          </a:stretch>
        </p:blipFill>
        <p:spPr>
          <a:xfrm>
            <a:off x="2989422" y="1843663"/>
            <a:ext cx="638492" cy="644915"/>
          </a:xfrm>
          <a:prstGeom prst="rect">
            <a:avLst/>
          </a:prstGeom>
        </p:spPr>
      </p:pic>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0"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99201"/>
            <a:ext cx="5486400" cy="5937704"/>
          </a:xfrm>
        </p:spPr>
        <p:txBody>
          <a:bodyPr/>
          <a:lstStyle/>
          <a:p>
            <a:r>
              <a:rPr lang="en-US" sz="3200" dirty="0"/>
              <a:t>Where is oneM2M involved in all of this?</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630924" y="1755720"/>
            <a:ext cx="4416552" cy="4141226"/>
          </a:xfrm>
        </p:spPr>
        <p:txBody>
          <a:bodyPr vert="horz" lIns="91440" tIns="45720" rIns="91440" bIns="45720" rtlCol="0" anchor="t">
            <a:normAutofit/>
          </a:bodyPr>
          <a:lstStyle/>
          <a:p>
            <a:r>
              <a:rPr lang="en-US" dirty="0"/>
              <a:t>Using our JavaScript based website, we make post requests to the oneM2M server hosted on the computer. For each game played, we post one container with a unique “Game ID” to oneM2M which contains the following 4 instances :</a:t>
            </a:r>
          </a:p>
          <a:p>
            <a:pPr marL="342900" indent="-342900">
              <a:buAutoNum type="arabicPeriod"/>
            </a:pPr>
            <a:r>
              <a:rPr lang="en-US" u="sng" dirty="0"/>
              <a:t>Time</a:t>
            </a:r>
            <a:r>
              <a:rPr lang="en-US" dirty="0"/>
              <a:t> : An array of times at which we measured data</a:t>
            </a:r>
          </a:p>
          <a:p>
            <a:pPr marL="342900" indent="-342900">
              <a:buAutoNum type="arabicPeriod"/>
            </a:pPr>
            <a:r>
              <a:rPr lang="en-US" u="sng" dirty="0"/>
              <a:t>Position (Ball)</a:t>
            </a:r>
            <a:r>
              <a:rPr lang="en-US" dirty="0"/>
              <a:t> : An array of position of ball with time</a:t>
            </a:r>
          </a:p>
          <a:p>
            <a:pPr marL="342900" indent="-342900">
              <a:buAutoNum type="arabicPeriod"/>
            </a:pPr>
            <a:r>
              <a:rPr lang="en-US" u="sng" dirty="0"/>
              <a:t>Position (Platform)</a:t>
            </a:r>
            <a:r>
              <a:rPr lang="en-US" dirty="0"/>
              <a:t> : An array of position of the platform with time.</a:t>
            </a:r>
          </a:p>
          <a:p>
            <a:pPr marL="342900" indent="-342900">
              <a:buAutoNum type="arabicPeriod"/>
            </a:pPr>
            <a:r>
              <a:rPr lang="en-US" u="sng" dirty="0"/>
              <a:t>Score</a:t>
            </a:r>
            <a:r>
              <a:rPr lang="en-US" dirty="0"/>
              <a:t> : The final score achieved by the user</a:t>
            </a:r>
          </a:p>
          <a:p>
            <a:r>
              <a:rPr lang="en-US" dirty="0"/>
              <a:t>All of this data can be later fetched for analysis with the help of graph and percentile to find how well a particular game was played. </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8" name="Picture 7" descr="Graphical user interface, application, table&#10;&#10;Description automatically generated">
            <a:extLst>
              <a:ext uri="{FF2B5EF4-FFF2-40B4-BE49-F238E27FC236}">
                <a16:creationId xmlns:a16="http://schemas.microsoft.com/office/drawing/2014/main" id="{5BC1700F-3C3B-B278-65B8-C6106C0938BB}"/>
              </a:ext>
            </a:extLst>
          </p:cNvPr>
          <p:cNvPicPr>
            <a:picLocks noChangeAspect="1"/>
          </p:cNvPicPr>
          <p:nvPr/>
        </p:nvPicPr>
        <p:blipFill>
          <a:blip r:embed="rId3"/>
          <a:stretch>
            <a:fillRect/>
          </a:stretch>
        </p:blipFill>
        <p:spPr>
          <a:xfrm>
            <a:off x="572276" y="1296955"/>
            <a:ext cx="5049445" cy="4038436"/>
          </a:xfrm>
          <a:prstGeom prst="rect">
            <a:avLst/>
          </a:prstGeom>
        </p:spPr>
      </p:pic>
    </p:spTree>
    <p:extLst>
      <p:ext uri="{BB962C8B-B14F-4D97-AF65-F5344CB8AC3E}">
        <p14:creationId xmlns:p14="http://schemas.microsoft.com/office/powerpoint/2010/main" val="20218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304345"/>
            <a:ext cx="10058400" cy="565265"/>
          </a:xfrm>
        </p:spPr>
        <p:txBody>
          <a:bodyPr>
            <a:normAutofit/>
          </a:bodyPr>
          <a:lstStyle/>
          <a:p>
            <a:r>
              <a:rPr lang="en-US" dirty="0"/>
              <a:t>Setting up and starting the device</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8" name="Content Placeholder 7">
            <a:extLst>
              <a:ext uri="{FF2B5EF4-FFF2-40B4-BE49-F238E27FC236}">
                <a16:creationId xmlns:a16="http://schemas.microsoft.com/office/drawing/2014/main" id="{79627DC9-CA82-A4F8-CC40-BDDD37B9C070}"/>
              </a:ext>
            </a:extLst>
          </p:cNvPr>
          <p:cNvSpPr>
            <a:spLocks noGrp="1"/>
          </p:cNvSpPr>
          <p:nvPr>
            <p:ph idx="1"/>
          </p:nvPr>
        </p:nvSpPr>
        <p:spPr>
          <a:xfrm>
            <a:off x="1283208" y="2391620"/>
            <a:ext cx="2743200" cy="2286000"/>
          </a:xfrm>
        </p:spPr>
        <p:txBody>
          <a:bodyPr/>
          <a:lstStyle/>
          <a:p>
            <a:r>
              <a:rPr lang="en-US" sz="1800" b="1" dirty="0"/>
              <a:t>Calibration phase</a:t>
            </a:r>
          </a:p>
          <a:p>
            <a:r>
              <a:rPr lang="en-US" dirty="0"/>
              <a:t>Before starting the device, it must be calibrated according to the screen size of the display device used for this game.</a:t>
            </a:r>
            <a:endParaRPr lang="en-IN" dirty="0"/>
          </a:p>
        </p:txBody>
      </p:sp>
      <p:sp>
        <p:nvSpPr>
          <p:cNvPr id="10" name="Content Placeholder 9">
            <a:extLst>
              <a:ext uri="{FF2B5EF4-FFF2-40B4-BE49-F238E27FC236}">
                <a16:creationId xmlns:a16="http://schemas.microsoft.com/office/drawing/2014/main" id="{8796900A-CE8F-1015-9ADD-0A797FC882D8}"/>
              </a:ext>
            </a:extLst>
          </p:cNvPr>
          <p:cNvSpPr>
            <a:spLocks noGrp="1"/>
          </p:cNvSpPr>
          <p:nvPr>
            <p:ph idx="15"/>
          </p:nvPr>
        </p:nvSpPr>
        <p:spPr>
          <a:xfrm>
            <a:off x="4708849" y="2405340"/>
            <a:ext cx="2743200" cy="2286000"/>
          </a:xfrm>
        </p:spPr>
        <p:txBody>
          <a:bodyPr>
            <a:normAutofit/>
          </a:bodyPr>
          <a:lstStyle/>
          <a:p>
            <a:r>
              <a:rPr lang="en-US" sz="1800" b="1" dirty="0"/>
              <a:t>Initializing phase</a:t>
            </a:r>
          </a:p>
          <a:p>
            <a:r>
              <a:rPr lang="en-IN" dirty="0"/>
              <a:t>All the servers namely the Arduino webserver, oneM2M and flask server must be up and running properly before a game is started.</a:t>
            </a:r>
          </a:p>
        </p:txBody>
      </p:sp>
      <p:sp>
        <p:nvSpPr>
          <p:cNvPr id="14" name="Content Placeholder 13">
            <a:extLst>
              <a:ext uri="{FF2B5EF4-FFF2-40B4-BE49-F238E27FC236}">
                <a16:creationId xmlns:a16="http://schemas.microsoft.com/office/drawing/2014/main" id="{ECC2499D-EC98-7FB0-4403-978695AA8004}"/>
              </a:ext>
            </a:extLst>
          </p:cNvPr>
          <p:cNvSpPr>
            <a:spLocks noGrp="1"/>
          </p:cNvSpPr>
          <p:nvPr>
            <p:ph idx="16"/>
          </p:nvPr>
        </p:nvSpPr>
        <p:spPr>
          <a:xfrm>
            <a:off x="8165592" y="2405340"/>
            <a:ext cx="2743200" cy="2286000"/>
          </a:xfrm>
        </p:spPr>
        <p:txBody>
          <a:bodyPr>
            <a:normAutofit/>
          </a:bodyPr>
          <a:lstStyle/>
          <a:p>
            <a:r>
              <a:rPr lang="en-US" sz="1800" b="1" dirty="0"/>
              <a:t>Starting a game</a:t>
            </a:r>
          </a:p>
          <a:p>
            <a:r>
              <a:rPr lang="en-US" dirty="0"/>
              <a:t>When a new game is started, Arduino serves the game and the data which is then fetched by the game website.</a:t>
            </a:r>
          </a:p>
        </p:txBody>
      </p:sp>
      <p:pic>
        <p:nvPicPr>
          <p:cNvPr id="18" name="Picture 17" descr="Icon&#10;&#10;Description automatically generated">
            <a:extLst>
              <a:ext uri="{FF2B5EF4-FFF2-40B4-BE49-F238E27FC236}">
                <a16:creationId xmlns:a16="http://schemas.microsoft.com/office/drawing/2014/main" id="{BC376041-84FA-5745-C67B-E8A32948FFB2}"/>
              </a:ext>
            </a:extLst>
          </p:cNvPr>
          <p:cNvPicPr>
            <a:picLocks noChangeAspect="1"/>
          </p:cNvPicPr>
          <p:nvPr/>
        </p:nvPicPr>
        <p:blipFill>
          <a:blip r:embed="rId2"/>
          <a:stretch>
            <a:fillRect/>
          </a:stretch>
        </p:blipFill>
        <p:spPr>
          <a:xfrm>
            <a:off x="2022584" y="4313025"/>
            <a:ext cx="1096495" cy="886605"/>
          </a:xfrm>
          <a:prstGeom prst="rect">
            <a:avLst/>
          </a:prstGeom>
        </p:spPr>
      </p:pic>
      <p:pic>
        <p:nvPicPr>
          <p:cNvPr id="20" name="Picture 19" descr="Shape, rectangle&#10;&#10;Description automatically generated">
            <a:extLst>
              <a:ext uri="{FF2B5EF4-FFF2-40B4-BE49-F238E27FC236}">
                <a16:creationId xmlns:a16="http://schemas.microsoft.com/office/drawing/2014/main" id="{1D82C65F-3642-E3A5-EDA9-4C6E0685E5A0}"/>
              </a:ext>
            </a:extLst>
          </p:cNvPr>
          <p:cNvPicPr>
            <a:picLocks noChangeAspect="1"/>
          </p:cNvPicPr>
          <p:nvPr/>
        </p:nvPicPr>
        <p:blipFill>
          <a:blip r:embed="rId3"/>
          <a:stretch>
            <a:fillRect/>
          </a:stretch>
        </p:blipFill>
        <p:spPr>
          <a:xfrm>
            <a:off x="5528430" y="4225605"/>
            <a:ext cx="1104037" cy="904030"/>
          </a:xfrm>
          <a:prstGeom prst="rect">
            <a:avLst/>
          </a:prstGeom>
        </p:spPr>
      </p:pic>
      <p:pic>
        <p:nvPicPr>
          <p:cNvPr id="23" name="Picture 22" descr="A picture containing graphical user interface&#10;&#10;Description automatically generated">
            <a:extLst>
              <a:ext uri="{FF2B5EF4-FFF2-40B4-BE49-F238E27FC236}">
                <a16:creationId xmlns:a16="http://schemas.microsoft.com/office/drawing/2014/main" id="{F565D237-BB4C-5F5C-B2DC-66A7235055D7}"/>
              </a:ext>
            </a:extLst>
          </p:cNvPr>
          <p:cNvPicPr>
            <a:picLocks noChangeAspect="1"/>
          </p:cNvPicPr>
          <p:nvPr/>
        </p:nvPicPr>
        <p:blipFill>
          <a:blip r:embed="rId4"/>
          <a:stretch>
            <a:fillRect/>
          </a:stretch>
        </p:blipFill>
        <p:spPr>
          <a:xfrm>
            <a:off x="8476062" y="4134631"/>
            <a:ext cx="2122259" cy="1113417"/>
          </a:xfrm>
          <a:prstGeom prst="rect">
            <a:avLst/>
          </a:prstGeom>
        </p:spPr>
      </p:pic>
    </p:spTree>
    <p:extLst>
      <p:ext uri="{BB962C8B-B14F-4D97-AF65-F5344CB8AC3E}">
        <p14:creationId xmlns:p14="http://schemas.microsoft.com/office/powerpoint/2010/main" val="265012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388318"/>
            <a:ext cx="10058400" cy="565265"/>
          </a:xfrm>
        </p:spPr>
        <p:txBody>
          <a:bodyPr>
            <a:normAutofit/>
          </a:bodyPr>
          <a:lstStyle/>
          <a:p>
            <a:r>
              <a:rPr lang="en-US" dirty="0"/>
              <a:t>Analysis</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1" name="Content Placeholder 10">
            <a:extLst>
              <a:ext uri="{FF2B5EF4-FFF2-40B4-BE49-F238E27FC236}">
                <a16:creationId xmlns:a16="http://schemas.microsoft.com/office/drawing/2014/main" id="{055B71EC-D916-CCF3-4E44-F10A8E05CA17}"/>
              </a:ext>
            </a:extLst>
          </p:cNvPr>
          <p:cNvSpPr>
            <a:spLocks noGrp="1"/>
          </p:cNvSpPr>
          <p:nvPr>
            <p:ph idx="17"/>
          </p:nvPr>
        </p:nvSpPr>
        <p:spPr>
          <a:xfrm>
            <a:off x="1524000" y="2056007"/>
            <a:ext cx="4114800" cy="641472"/>
          </a:xfrm>
        </p:spPr>
        <p:txBody>
          <a:bodyPr/>
          <a:lstStyle/>
          <a:p>
            <a:r>
              <a:rPr lang="en-US" dirty="0"/>
              <a:t>How we utilize the data collected throughout the course of the game</a:t>
            </a:r>
            <a:r>
              <a:rPr lang="en-IN" dirty="0"/>
              <a:t>?</a:t>
            </a:r>
            <a:endParaRPr lang="en-US" dirty="0"/>
          </a:p>
        </p:txBody>
      </p:sp>
      <p:sp>
        <p:nvSpPr>
          <p:cNvPr id="13" name="Content Placeholder 12">
            <a:extLst>
              <a:ext uri="{FF2B5EF4-FFF2-40B4-BE49-F238E27FC236}">
                <a16:creationId xmlns:a16="http://schemas.microsoft.com/office/drawing/2014/main" id="{DEDDB72D-4AE6-38CB-1954-4C53F210B169}"/>
              </a:ext>
            </a:extLst>
          </p:cNvPr>
          <p:cNvSpPr>
            <a:spLocks noGrp="1"/>
          </p:cNvSpPr>
          <p:nvPr>
            <p:ph idx="15"/>
          </p:nvPr>
        </p:nvSpPr>
        <p:spPr>
          <a:xfrm>
            <a:off x="1524000" y="2697479"/>
            <a:ext cx="4114800" cy="2676953"/>
          </a:xfrm>
        </p:spPr>
        <p:txBody>
          <a:bodyPr/>
          <a:lstStyle/>
          <a:p>
            <a:r>
              <a:rPr lang="en-US" dirty="0"/>
              <a:t>For the analysis of a game, we have another server running in which we use Flask for getting and presenting data.</a:t>
            </a:r>
            <a:r>
              <a:rPr lang="en-IN" dirty="0"/>
              <a:t> Our flask program makes a get request from the oneM2M server based on the entered unique Game ID and displays it in the form of a graph. It also analyses how good a game was played by comparing it with other already played games using a percentile system.</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7187E9C-AB80-0564-6AEB-C97FB861AE4A}"/>
              </a:ext>
            </a:extLst>
          </p:cNvPr>
          <p:cNvPicPr>
            <a:picLocks noChangeAspect="1"/>
          </p:cNvPicPr>
          <p:nvPr/>
        </p:nvPicPr>
        <p:blipFill>
          <a:blip r:embed="rId2"/>
          <a:stretch>
            <a:fillRect/>
          </a:stretch>
        </p:blipFill>
        <p:spPr>
          <a:xfrm>
            <a:off x="5638800" y="2056007"/>
            <a:ext cx="5125616" cy="3203510"/>
          </a:xfrm>
          <a:prstGeom prst="rect">
            <a:avLst/>
          </a:prstGeom>
        </p:spPr>
      </p:pic>
    </p:spTree>
    <p:extLst>
      <p:ext uri="{BB962C8B-B14F-4D97-AF65-F5344CB8AC3E}">
        <p14:creationId xmlns:p14="http://schemas.microsoft.com/office/powerpoint/2010/main" val="249039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212982" y="1200680"/>
            <a:ext cx="6167534" cy="778510"/>
          </a:xfrm>
        </p:spPr>
        <p:txBody>
          <a:bodyPr>
            <a:noAutofit/>
          </a:bodyPr>
          <a:lstStyle/>
          <a:p>
            <a:r>
              <a:rPr lang="en-US" sz="2800" dirty="0"/>
              <a:t>What can we infer from the graphs?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82489" y="1690119"/>
            <a:ext cx="4373074" cy="568982"/>
          </a:xfrm>
        </p:spPr>
        <p:txBody>
          <a:bodyPr>
            <a:noAutofit/>
          </a:bodyPr>
          <a:lstStyle/>
          <a:p>
            <a:r>
              <a:rPr lang="en-ZA" b="1" u="sng" noProof="1"/>
              <a:t>Ball and Platform graphs against time </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82489" y="2298847"/>
            <a:ext cx="3541713" cy="3383280"/>
          </a:xfrm>
        </p:spPr>
        <p:txBody>
          <a:bodyPr vert="horz" lIns="91440" tIns="45720" rIns="91440" bIns="45720" rtlCol="0" anchor="t">
            <a:noAutofit/>
          </a:bodyPr>
          <a:lstStyle/>
          <a:p>
            <a:r>
              <a:rPr lang="en-ZA" sz="1600" noProof="1"/>
              <a:t>The position graph can be used to find if the player is falling behind or if he is able to trail the ball by comparing position of the ball and platform.</a:t>
            </a:r>
          </a:p>
          <a:p>
            <a:r>
              <a:rPr lang="en-ZA" sz="1600" noProof="1"/>
              <a:t>Similarly, with the speed graph, we can get an estimate of the reaction speed of the player as time passes.</a:t>
            </a:r>
          </a:p>
          <a:p>
            <a:r>
              <a:rPr lang="en-ZA" sz="1600" noProof="1"/>
              <a:t>With the help of the position vs time graph, we can get a fairly good understanding of how a game went even without having looked at the original game.</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3" name="Picture 12" descr="Graphical user interface, application&#10;&#10;Description automatically generated">
            <a:extLst>
              <a:ext uri="{FF2B5EF4-FFF2-40B4-BE49-F238E27FC236}">
                <a16:creationId xmlns:a16="http://schemas.microsoft.com/office/drawing/2014/main" id="{77EBDD98-D01E-FB75-6BD1-BA948BADAB46}"/>
              </a:ext>
            </a:extLst>
          </p:cNvPr>
          <p:cNvPicPr>
            <a:picLocks noChangeAspect="1"/>
          </p:cNvPicPr>
          <p:nvPr/>
        </p:nvPicPr>
        <p:blipFill>
          <a:blip r:embed="rId2"/>
          <a:stretch>
            <a:fillRect/>
          </a:stretch>
        </p:blipFill>
        <p:spPr>
          <a:xfrm>
            <a:off x="1083909" y="2149313"/>
            <a:ext cx="5125616" cy="3203510"/>
          </a:xfrm>
          <a:prstGeom prst="rect">
            <a:avLst/>
          </a:prstGeom>
        </p:spPr>
      </p:pic>
      <p:sp>
        <p:nvSpPr>
          <p:cNvPr id="14" name="Oval 13">
            <a:extLst>
              <a:ext uri="{FF2B5EF4-FFF2-40B4-BE49-F238E27FC236}">
                <a16:creationId xmlns:a16="http://schemas.microsoft.com/office/drawing/2014/main" id="{906C95CB-2CFA-8EB3-4AD2-F9F92B88E55B}"/>
              </a:ext>
            </a:extLst>
          </p:cNvPr>
          <p:cNvSpPr/>
          <p:nvPr/>
        </p:nvSpPr>
        <p:spPr>
          <a:xfrm>
            <a:off x="1010945" y="2352040"/>
            <a:ext cx="2619411" cy="335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5CE8E9C-0711-B09F-2D17-910B6C877134}"/>
              </a:ext>
            </a:extLst>
          </p:cNvPr>
          <p:cNvCxnSpPr/>
          <p:nvPr/>
        </p:nvCxnSpPr>
        <p:spPr>
          <a:xfrm flipH="1">
            <a:off x="4296749" y="2372360"/>
            <a:ext cx="782320" cy="388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9E21659-C07D-AEA8-A15E-F345331197CF}"/>
              </a:ext>
            </a:extLst>
          </p:cNvPr>
          <p:cNvSpPr txBox="1">
            <a:spLocks/>
          </p:cNvSpPr>
          <p:nvPr/>
        </p:nvSpPr>
        <p:spPr>
          <a:xfrm>
            <a:off x="4926396" y="1834655"/>
            <a:ext cx="4373074" cy="56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3">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sz="900" noProof="1"/>
              <a:t>Select what to plot</a:t>
            </a:r>
          </a:p>
        </p:txBody>
      </p:sp>
      <p:cxnSp>
        <p:nvCxnSpPr>
          <p:cNvPr id="21" name="Straight Arrow Connector 20">
            <a:extLst>
              <a:ext uri="{FF2B5EF4-FFF2-40B4-BE49-F238E27FC236}">
                <a16:creationId xmlns:a16="http://schemas.microsoft.com/office/drawing/2014/main" id="{96B45C1F-D785-ED23-2049-1EEE5CEA2B37}"/>
              </a:ext>
            </a:extLst>
          </p:cNvPr>
          <p:cNvCxnSpPr>
            <a:cxnSpLocks/>
          </p:cNvCxnSpPr>
          <p:nvPr/>
        </p:nvCxnSpPr>
        <p:spPr>
          <a:xfrm flipH="1" flipV="1">
            <a:off x="3401105" y="4518517"/>
            <a:ext cx="458502" cy="46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0DE3C1BC-9960-6ED6-CF82-01C789D3A735}"/>
              </a:ext>
            </a:extLst>
          </p:cNvPr>
          <p:cNvSpPr txBox="1">
            <a:spLocks/>
          </p:cNvSpPr>
          <p:nvPr/>
        </p:nvSpPr>
        <p:spPr>
          <a:xfrm>
            <a:off x="3763895" y="4712295"/>
            <a:ext cx="4373074" cy="56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3">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sz="900" noProof="1"/>
              <a:t>Graph</a:t>
            </a:r>
          </a:p>
        </p:txBody>
      </p:sp>
      <p:sp>
        <p:nvSpPr>
          <p:cNvPr id="24" name="Text Placeholder 4">
            <a:extLst>
              <a:ext uri="{FF2B5EF4-FFF2-40B4-BE49-F238E27FC236}">
                <a16:creationId xmlns:a16="http://schemas.microsoft.com/office/drawing/2014/main" id="{424DBB56-B99C-FEE8-E21E-76F5E01D33B5}"/>
              </a:ext>
            </a:extLst>
          </p:cNvPr>
          <p:cNvSpPr txBox="1">
            <a:spLocks/>
          </p:cNvSpPr>
          <p:nvPr/>
        </p:nvSpPr>
        <p:spPr>
          <a:xfrm>
            <a:off x="1013846" y="1836384"/>
            <a:ext cx="4373074" cy="56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3">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sz="900" noProof="1"/>
              <a:t>Percentile</a:t>
            </a:r>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322888"/>
            <a:ext cx="4480560" cy="640080"/>
          </a:xfrm>
        </p:spPr>
        <p:txBody>
          <a:bodyPr>
            <a:normAutofit fontScale="90000"/>
          </a:bodyPr>
          <a:lstStyle/>
          <a:p>
            <a:r>
              <a:rPr lang="en-US" dirty="0"/>
              <a:t>The Percentile system</a:t>
            </a:r>
          </a:p>
        </p:txBody>
      </p:sp>
      <p:sp>
        <p:nvSpPr>
          <p:cNvPr id="6" name="Content Placeholder 5">
            <a:extLst>
              <a:ext uri="{FF2B5EF4-FFF2-40B4-BE49-F238E27FC236}">
                <a16:creationId xmlns:a16="http://schemas.microsoft.com/office/drawing/2014/main" id="{DD14AC8A-30D4-48E3-9B06-1BA6665623FE}"/>
              </a:ext>
            </a:extLst>
          </p:cNvPr>
          <p:cNvSpPr>
            <a:spLocks noGrp="1"/>
          </p:cNvSpPr>
          <p:nvPr>
            <p:ph type="body" idx="1"/>
          </p:nvPr>
        </p:nvSpPr>
        <p:spPr>
          <a:xfrm>
            <a:off x="1298448" y="2051332"/>
            <a:ext cx="2066544" cy="365760"/>
          </a:xfrm>
        </p:spPr>
        <p:txBody>
          <a:bodyPr>
            <a:normAutofit/>
          </a:bodyPr>
          <a:lstStyle/>
          <a:p>
            <a:r>
              <a:rPr lang="en-US" dirty="0"/>
              <a:t>What it does?</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298448" y="2505455"/>
            <a:ext cx="2066544" cy="3204880"/>
          </a:xfrm>
        </p:spPr>
        <p:txBody>
          <a:bodyPr>
            <a:normAutofit/>
          </a:bodyPr>
          <a:lstStyle/>
          <a:p>
            <a:r>
              <a:rPr lang="en-US" sz="1600" dirty="0"/>
              <a:t>The analysis page of our project, fetches the scores of each game uploaded to the oneM2M server. It compares the current score to each one of them and finds how many players the current player has managed to beat.</a:t>
            </a:r>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sz="quarter" idx="3"/>
          </p:nvPr>
        </p:nvSpPr>
        <p:spPr>
          <a:xfrm>
            <a:off x="3470986" y="1840459"/>
            <a:ext cx="2606351" cy="548640"/>
          </a:xfrm>
        </p:spPr>
        <p:txBody>
          <a:bodyPr>
            <a:normAutofit/>
          </a:bodyPr>
          <a:lstStyle/>
          <a:p>
            <a:r>
              <a:rPr lang="en-US" dirty="0"/>
              <a:t>Why is this important?</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3685032" y="2475615"/>
            <a:ext cx="2066544" cy="3523967"/>
          </a:xfrm>
        </p:spPr>
        <p:txBody>
          <a:bodyPr>
            <a:normAutofit/>
          </a:bodyPr>
          <a:lstStyle/>
          <a:p>
            <a:r>
              <a:rPr lang="en-US" sz="1600" dirty="0"/>
              <a:t>Since the player is given an analysis of their performance against other players, this encourages the player to perform better.</a:t>
            </a:r>
          </a:p>
          <a:p>
            <a:r>
              <a:rPr lang="en-US" sz="1600" dirty="0"/>
              <a:t>This provides incentive to a player for investing time in getting a better score.</a:t>
            </a:r>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dirty="0"/>
              <a:t>2022</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dirty="0"/>
              <a:t>Contactless Breakout</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8" name="Picture Placeholder 7" descr="Timeline&#10;&#10;Description automatically generated">
            <a:extLst>
              <a:ext uri="{FF2B5EF4-FFF2-40B4-BE49-F238E27FC236}">
                <a16:creationId xmlns:a16="http://schemas.microsoft.com/office/drawing/2014/main" id="{CA98A086-5257-BE37-D61F-CB44BCDA3993}"/>
              </a:ext>
            </a:extLst>
          </p:cNvPr>
          <p:cNvPicPr>
            <a:picLocks noGrp="1" noChangeAspect="1"/>
          </p:cNvPicPr>
          <p:nvPr>
            <p:ph type="pic" sz="quarter" idx="15"/>
          </p:nvPr>
        </p:nvPicPr>
        <p:blipFill>
          <a:blip r:embed="rId2"/>
          <a:srcRect l="17033" r="17033"/>
          <a:stretch>
            <a:fillRect/>
          </a:stretch>
        </p:blipFill>
        <p:spPr/>
      </p:pic>
    </p:spTree>
    <p:extLst>
      <p:ext uri="{BB962C8B-B14F-4D97-AF65-F5344CB8AC3E}">
        <p14:creationId xmlns:p14="http://schemas.microsoft.com/office/powerpoint/2010/main" val="1594094387"/>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{C58A8369-BDA6-4977-A23B-B588B49106FB}tf10081922_win32</Template>
  <TotalTime>223</TotalTime>
  <Words>957</Words>
  <Application>Microsoft Office PowerPoint</Application>
  <PresentationFormat>Widescreen</PresentationFormat>
  <Paragraphs>89</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Quire Sans Pro Light</vt:lpstr>
      <vt:lpstr>Tisa Offc Serif Pro</vt:lpstr>
      <vt:lpstr>Office Theme</vt:lpstr>
      <vt:lpstr>IoT Project Contactless Breakout</vt:lpstr>
      <vt:lpstr>Project Aim</vt:lpstr>
      <vt:lpstr>How this works? A basic overview</vt:lpstr>
      <vt:lpstr>Features</vt:lpstr>
      <vt:lpstr>Where is oneM2M involved in all of this?</vt:lpstr>
      <vt:lpstr>Setting up and starting the device</vt:lpstr>
      <vt:lpstr>Analysis</vt:lpstr>
      <vt:lpstr>What can we infer from the graphs?</vt:lpstr>
      <vt:lpstr>The Percentile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 Contactless Breakout</dc:title>
  <dc:creator>divijd111@gmail.com</dc:creator>
  <cp:lastModifiedBy>divijd111@gmail.com</cp:lastModifiedBy>
  <cp:revision>24</cp:revision>
  <dcterms:created xsi:type="dcterms:W3CDTF">2022-06-30T06:41:01Z</dcterms:created>
  <dcterms:modified xsi:type="dcterms:W3CDTF">2022-06-30T22:12:12Z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